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10287000" cx="18288000"/>
  <p:notesSz cx="6858000" cy="9144000"/>
  <p:embeddedFontLst>
    <p:embeddedFont>
      <p:font typeface="Arimo"/>
      <p:regular r:id="rId28"/>
      <p:bold r:id="rId29"/>
      <p:italic r:id="rId30"/>
      <p:boldItalic r:id="rId31"/>
    </p:embeddedFont>
    <p:embeddedFont>
      <p:font typeface="Poppins"/>
      <p:bold r:id="rId32"/>
      <p:boldItalic r:id="rId33"/>
    </p:embeddedFont>
    <p:embeddedFont>
      <p:font typeface="Poppins Medium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g+T6zq58Cxg2GGaXTnADs4QGik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38A013-7E26-4BD9-9D73-06D43200ABE7}">
  <a:tblStyle styleId="{4C38A013-7E26-4BD9-9D73-06D43200ABE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Arim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m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mo-boldItalic.fntdata"/><Relationship Id="rId30" Type="http://schemas.openxmlformats.org/officeDocument/2006/relationships/font" Target="fonts/Arimo-italic.fntdata"/><Relationship Id="rId11" Type="http://schemas.openxmlformats.org/officeDocument/2006/relationships/slide" Target="slides/slide5.xml"/><Relationship Id="rId33" Type="http://schemas.openxmlformats.org/officeDocument/2006/relationships/font" Target="fonts/Poppins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-bold.fntdata"/><Relationship Id="rId13" Type="http://schemas.openxmlformats.org/officeDocument/2006/relationships/slide" Target="slides/slide7.xml"/><Relationship Id="rId35" Type="http://schemas.openxmlformats.org/officeDocument/2006/relationships/font" Target="fonts/PoppinsMedium-bold.fntdata"/><Relationship Id="rId12" Type="http://schemas.openxmlformats.org/officeDocument/2006/relationships/slide" Target="slides/slide6.xml"/><Relationship Id="rId34" Type="http://schemas.openxmlformats.org/officeDocument/2006/relationships/font" Target="fonts/PoppinsMedium-regular.fntdata"/><Relationship Id="rId15" Type="http://schemas.openxmlformats.org/officeDocument/2006/relationships/slide" Target="slides/slide9.xml"/><Relationship Id="rId37" Type="http://schemas.openxmlformats.org/officeDocument/2006/relationships/font" Target="fonts/PoppinsMedium-boldItalic.fntdata"/><Relationship Id="rId14" Type="http://schemas.openxmlformats.org/officeDocument/2006/relationships/slide" Target="slides/slide8.xml"/><Relationship Id="rId36" Type="http://schemas.openxmlformats.org/officeDocument/2006/relationships/font" Target="fonts/PoppinsMedium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jpg"/><Relationship Id="rId4" Type="http://schemas.openxmlformats.org/officeDocument/2006/relationships/image" Target="../media/image47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34.png"/><Relationship Id="rId5" Type="http://schemas.openxmlformats.org/officeDocument/2006/relationships/image" Target="../media/image27.png"/><Relationship Id="rId6" Type="http://schemas.openxmlformats.org/officeDocument/2006/relationships/image" Target="../media/image2.png"/><Relationship Id="rId7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jpg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5.jpg"/><Relationship Id="rId10" Type="http://schemas.openxmlformats.org/officeDocument/2006/relationships/image" Target="../media/image38.jpg"/><Relationship Id="rId13" Type="http://schemas.openxmlformats.org/officeDocument/2006/relationships/image" Target="../media/image44.jpg"/><Relationship Id="rId1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40.jpg"/><Relationship Id="rId15" Type="http://schemas.openxmlformats.org/officeDocument/2006/relationships/image" Target="../media/image35.jpg"/><Relationship Id="rId14" Type="http://schemas.openxmlformats.org/officeDocument/2006/relationships/image" Target="../media/image39.png"/><Relationship Id="rId17" Type="http://schemas.openxmlformats.org/officeDocument/2006/relationships/image" Target="../media/image42.png"/><Relationship Id="rId16" Type="http://schemas.openxmlformats.org/officeDocument/2006/relationships/image" Target="../media/image43.jpg"/><Relationship Id="rId5" Type="http://schemas.openxmlformats.org/officeDocument/2006/relationships/image" Target="../media/image31.jpg"/><Relationship Id="rId19" Type="http://schemas.openxmlformats.org/officeDocument/2006/relationships/image" Target="../media/image51.png"/><Relationship Id="rId6" Type="http://schemas.openxmlformats.org/officeDocument/2006/relationships/image" Target="../media/image29.jpg"/><Relationship Id="rId18" Type="http://schemas.openxmlformats.org/officeDocument/2006/relationships/image" Target="../media/image46.png"/><Relationship Id="rId7" Type="http://schemas.openxmlformats.org/officeDocument/2006/relationships/image" Target="../media/image32.jpg"/><Relationship Id="rId8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jp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18871" y="9402612"/>
            <a:ext cx="18925742" cy="1150106"/>
          </a:xfrm>
          <a:prstGeom prst="rect">
            <a:avLst/>
          </a:prstGeom>
          <a:solidFill>
            <a:srgbClr val="BCDD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"/>
          <p:cNvGrpSpPr/>
          <p:nvPr/>
        </p:nvGrpSpPr>
        <p:grpSpPr>
          <a:xfrm>
            <a:off x="1662717" y="2911363"/>
            <a:ext cx="8900558" cy="6338262"/>
            <a:chOff x="0" y="-38100"/>
            <a:chExt cx="11867411" cy="8451016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0" y="-38100"/>
              <a:ext cx="11458503" cy="682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1" y="1025116"/>
              <a:ext cx="11867400" cy="73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PEDALARE IN VALCHIAMPO CONVIENE</a:t>
              </a:r>
              <a:endParaRPr/>
            </a:p>
          </p:txBody>
        </p:sp>
      </p:grp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0002" y="294598"/>
            <a:ext cx="3949323" cy="394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791" l="0" r="0" t="791"/>
          <a:stretch/>
        </p:blipFill>
        <p:spPr>
          <a:xfrm>
            <a:off x="12750603" y="3908827"/>
            <a:ext cx="5856268" cy="549378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-1063559" y="-284815"/>
            <a:ext cx="19351559" cy="579413"/>
          </a:xfrm>
          <a:prstGeom prst="rect">
            <a:avLst/>
          </a:prstGeom>
          <a:solidFill>
            <a:srgbClr val="BCDD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14442"/>
            <a:ext cx="3251647" cy="280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/>
          <p:nvPr/>
        </p:nvSpPr>
        <p:spPr>
          <a:xfrm>
            <a:off x="12956307" y="-413771"/>
            <a:ext cx="5331693" cy="1132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 b="0" l="2020" r="27205" t="932"/>
          <a:stretch/>
        </p:blipFill>
        <p:spPr>
          <a:xfrm>
            <a:off x="12725742" y="0"/>
            <a:ext cx="5562258" cy="84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/>
          <p:cNvPicPr preferRelativeResize="0"/>
          <p:nvPr/>
        </p:nvPicPr>
        <p:blipFill rotWithShape="1">
          <a:blip r:embed="rId4">
            <a:alphaModFix/>
          </a:blip>
          <a:srcRect b="26995" l="0" r="0" t="54932"/>
          <a:stretch/>
        </p:blipFill>
        <p:spPr>
          <a:xfrm>
            <a:off x="12725742" y="8474485"/>
            <a:ext cx="5562258" cy="18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12375" y="205230"/>
            <a:ext cx="3286685" cy="314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45765" y="3354970"/>
            <a:ext cx="4249197" cy="511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0"/>
          <p:cNvPicPr preferRelativeResize="0"/>
          <p:nvPr/>
        </p:nvPicPr>
        <p:blipFill rotWithShape="1">
          <a:blip r:embed="rId7">
            <a:alphaModFix/>
          </a:blip>
          <a:srcRect b="1625" l="0" r="915" t="1625"/>
          <a:stretch/>
        </p:blipFill>
        <p:spPr>
          <a:xfrm>
            <a:off x="13148268" y="5657076"/>
            <a:ext cx="4947770" cy="46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36937" y="2644190"/>
            <a:ext cx="9745184" cy="602577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 txBox="1"/>
          <p:nvPr/>
        </p:nvSpPr>
        <p:spPr>
          <a:xfrm>
            <a:off x="2429244" y="290195"/>
            <a:ext cx="78465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Poppins"/>
                <a:ea typeface="Poppins"/>
                <a:cs typeface="Poppins"/>
                <a:sym typeface="Poppins"/>
              </a:rPr>
              <a:t>Luglio 2021</a:t>
            </a: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Giugno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4° report Bike to Work</a:t>
            </a: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1736937" y="8669962"/>
            <a:ext cx="9745184" cy="1015037"/>
          </a:xfrm>
          <a:custGeom>
            <a:rect b="b" l="l" r="r" t="t"/>
            <a:pathLst>
              <a:path extrusionOk="0" h="343358" w="3296519">
                <a:moveTo>
                  <a:pt x="0" y="0"/>
                </a:moveTo>
                <a:lnTo>
                  <a:pt x="3296519" y="0"/>
                </a:lnTo>
                <a:lnTo>
                  <a:pt x="3296519" y="343358"/>
                </a:lnTo>
                <a:lnTo>
                  <a:pt x="0" y="343358"/>
                </a:lnTo>
                <a:close/>
              </a:path>
            </a:pathLst>
          </a:custGeom>
          <a:solidFill>
            <a:srgbClr val="D9D9D9">
              <a:alpha val="82352"/>
            </a:srgbClr>
          </a:solidFill>
          <a:ln>
            <a:noFill/>
          </a:ln>
        </p:spPr>
      </p:sp>
      <p:sp>
        <p:nvSpPr>
          <p:cNvPr id="248" name="Google Shape;248;p10"/>
          <p:cNvSpPr txBox="1"/>
          <p:nvPr/>
        </p:nvSpPr>
        <p:spPr>
          <a:xfrm>
            <a:off x="3703152" y="8803775"/>
            <a:ext cx="6691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 4° fase ha solo 2 mesi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/>
          <p:nvPr/>
        </p:nvSpPr>
        <p:spPr>
          <a:xfrm>
            <a:off x="12956307" y="-413771"/>
            <a:ext cx="5331693" cy="1132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 b="0" l="2020" r="27205" t="932"/>
          <a:stretch/>
        </p:blipFill>
        <p:spPr>
          <a:xfrm>
            <a:off x="12725742" y="0"/>
            <a:ext cx="5562258" cy="84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 b="26995" l="0" r="0" t="54932"/>
          <a:stretch/>
        </p:blipFill>
        <p:spPr>
          <a:xfrm>
            <a:off x="12725742" y="8474485"/>
            <a:ext cx="5562258" cy="18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12375" y="205230"/>
            <a:ext cx="3286685" cy="314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45765" y="3354970"/>
            <a:ext cx="4249197" cy="511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/>
          <p:cNvPicPr preferRelativeResize="0"/>
          <p:nvPr/>
        </p:nvPicPr>
        <p:blipFill rotWithShape="1">
          <a:blip r:embed="rId7">
            <a:alphaModFix/>
          </a:blip>
          <a:srcRect b="1625" l="0" r="915" t="1625"/>
          <a:stretch/>
        </p:blipFill>
        <p:spPr>
          <a:xfrm>
            <a:off x="13148268" y="5657076"/>
            <a:ext cx="4947770" cy="46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/>
          <p:nvPr/>
        </p:nvSpPr>
        <p:spPr>
          <a:xfrm>
            <a:off x="1736937" y="8669962"/>
            <a:ext cx="9745184" cy="1015037"/>
          </a:xfrm>
          <a:custGeom>
            <a:rect b="b" l="l" r="r" t="t"/>
            <a:pathLst>
              <a:path extrusionOk="0" h="343358" w="3296519">
                <a:moveTo>
                  <a:pt x="0" y="0"/>
                </a:moveTo>
                <a:lnTo>
                  <a:pt x="3296519" y="0"/>
                </a:lnTo>
                <a:lnTo>
                  <a:pt x="3296519" y="343358"/>
                </a:lnTo>
                <a:lnTo>
                  <a:pt x="0" y="343358"/>
                </a:lnTo>
                <a:close/>
              </a:path>
            </a:pathLst>
          </a:custGeom>
          <a:solidFill>
            <a:srgbClr val="D9D9D9">
              <a:alpha val="82352"/>
            </a:srgbClr>
          </a:solidFill>
          <a:ln>
            <a:noFill/>
          </a:ln>
        </p:spPr>
      </p:sp>
      <p:pic>
        <p:nvPicPr>
          <p:cNvPr id="262" name="Google Shape;2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82229" y="2634803"/>
            <a:ext cx="9699892" cy="599776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1"/>
          <p:cNvSpPr txBox="1"/>
          <p:nvPr/>
        </p:nvSpPr>
        <p:spPr>
          <a:xfrm>
            <a:off x="2429244" y="290195"/>
            <a:ext cx="78465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Poppins"/>
                <a:ea typeface="Poppins"/>
                <a:cs typeface="Poppins"/>
                <a:sym typeface="Poppins"/>
              </a:rPr>
              <a:t>Luglio 2021 </a:t>
            </a: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 Giugno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4° report Bike to Work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3703152" y="8803775"/>
            <a:ext cx="68757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La 4° fase ha solo 2 mesi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1445426" y="3357367"/>
            <a:ext cx="8307783" cy="1065906"/>
            <a:chOff x="0" y="0"/>
            <a:chExt cx="11077045" cy="1421208"/>
          </a:xfrm>
        </p:grpSpPr>
        <p:sp>
          <p:nvSpPr>
            <p:cNvPr id="270" name="Google Shape;270;p12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2"/>
          <p:cNvSpPr/>
          <p:nvPr/>
        </p:nvSpPr>
        <p:spPr>
          <a:xfrm>
            <a:off x="12956307" y="-413771"/>
            <a:ext cx="5331693" cy="1132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2"/>
          <p:cNvSpPr txBox="1"/>
          <p:nvPr/>
        </p:nvSpPr>
        <p:spPr>
          <a:xfrm>
            <a:off x="2429244" y="2457594"/>
            <a:ext cx="6340147" cy="5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numeri</a:t>
            </a:r>
            <a:endParaRPr/>
          </a:p>
        </p:txBody>
      </p:sp>
      <p:sp>
        <p:nvSpPr>
          <p:cNvPr id="274" name="Google Shape;274;p12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12"/>
          <p:cNvPicPr preferRelativeResize="0"/>
          <p:nvPr/>
        </p:nvPicPr>
        <p:blipFill rotWithShape="1">
          <a:blip r:embed="rId3">
            <a:alphaModFix/>
          </a:blip>
          <a:srcRect b="0" l="2020" r="27205" t="932"/>
          <a:stretch/>
        </p:blipFill>
        <p:spPr>
          <a:xfrm>
            <a:off x="12725742" y="0"/>
            <a:ext cx="5562258" cy="84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/>
          <p:cNvPicPr preferRelativeResize="0"/>
          <p:nvPr/>
        </p:nvPicPr>
        <p:blipFill rotWithShape="1">
          <a:blip r:embed="rId4">
            <a:alphaModFix/>
          </a:blip>
          <a:srcRect b="26995" l="0" r="0" t="54932"/>
          <a:stretch/>
        </p:blipFill>
        <p:spPr>
          <a:xfrm>
            <a:off x="12725742" y="8474485"/>
            <a:ext cx="5562258" cy="18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12375" y="205230"/>
            <a:ext cx="3286685" cy="314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45765" y="3354970"/>
            <a:ext cx="4249197" cy="511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/>
          <p:cNvPicPr preferRelativeResize="0"/>
          <p:nvPr/>
        </p:nvPicPr>
        <p:blipFill rotWithShape="1">
          <a:blip r:embed="rId7">
            <a:alphaModFix/>
          </a:blip>
          <a:srcRect b="1625" l="0" r="915" t="1625"/>
          <a:stretch/>
        </p:blipFill>
        <p:spPr>
          <a:xfrm>
            <a:off x="13148268" y="5657076"/>
            <a:ext cx="4947770" cy="46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 txBox="1"/>
          <p:nvPr/>
        </p:nvSpPr>
        <p:spPr>
          <a:xfrm>
            <a:off x="1584958" y="3636792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Utenti con buoni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5824346" y="3637693"/>
            <a:ext cx="3560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99</a:t>
            </a:r>
            <a:endParaRPr/>
          </a:p>
        </p:txBody>
      </p:sp>
      <p:grpSp>
        <p:nvGrpSpPr>
          <p:cNvPr id="283" name="Google Shape;283;p12"/>
          <p:cNvGrpSpPr/>
          <p:nvPr/>
        </p:nvGrpSpPr>
        <p:grpSpPr>
          <a:xfrm>
            <a:off x="1445426" y="4584088"/>
            <a:ext cx="8307783" cy="1065906"/>
            <a:chOff x="0" y="0"/>
            <a:chExt cx="11077045" cy="1421208"/>
          </a:xfrm>
        </p:grpSpPr>
        <p:sp>
          <p:nvSpPr>
            <p:cNvPr id="284" name="Google Shape;284;p12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12"/>
          <p:cNvSpPr txBox="1"/>
          <p:nvPr/>
        </p:nvSpPr>
        <p:spPr>
          <a:xfrm>
            <a:off x="1584958" y="4863514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Buoni distribuiti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5824346" y="4864415"/>
            <a:ext cx="3560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1.013</a:t>
            </a:r>
            <a:endParaRPr/>
          </a:p>
        </p:txBody>
      </p:sp>
      <p:grpSp>
        <p:nvGrpSpPr>
          <p:cNvPr id="288" name="Google Shape;288;p12"/>
          <p:cNvGrpSpPr/>
          <p:nvPr/>
        </p:nvGrpSpPr>
        <p:grpSpPr>
          <a:xfrm>
            <a:off x="1445426" y="5832215"/>
            <a:ext cx="8307783" cy="1065906"/>
            <a:chOff x="0" y="0"/>
            <a:chExt cx="11077045" cy="1421208"/>
          </a:xfrm>
        </p:grpSpPr>
        <p:sp>
          <p:nvSpPr>
            <p:cNvPr id="289" name="Google Shape;289;p12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12"/>
          <p:cNvSpPr txBox="1"/>
          <p:nvPr/>
        </p:nvSpPr>
        <p:spPr>
          <a:xfrm>
            <a:off x="1584958" y="6111641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Importo sconti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5824346" y="6112542"/>
            <a:ext cx="3560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10.1</a:t>
            </a:r>
            <a:r>
              <a:rPr b="1" lang="en-US" sz="3052">
                <a:latin typeface="Arimo"/>
                <a:ea typeface="Arimo"/>
                <a:cs typeface="Arimo"/>
                <a:sym typeface="Arimo"/>
              </a:rPr>
              <a:t>3</a:t>
            </a: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0,00€</a:t>
            </a:r>
            <a:endParaRPr/>
          </a:p>
        </p:txBody>
      </p:sp>
      <p:grpSp>
        <p:nvGrpSpPr>
          <p:cNvPr id="293" name="Google Shape;293;p12"/>
          <p:cNvGrpSpPr/>
          <p:nvPr/>
        </p:nvGrpSpPr>
        <p:grpSpPr>
          <a:xfrm>
            <a:off x="1445426" y="7071254"/>
            <a:ext cx="8307783" cy="1065906"/>
            <a:chOff x="0" y="0"/>
            <a:chExt cx="11077045" cy="1421208"/>
          </a:xfrm>
        </p:grpSpPr>
        <p:sp>
          <p:nvSpPr>
            <p:cNvPr id="294" name="Google Shape;294;p12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12"/>
          <p:cNvSpPr txBox="1"/>
          <p:nvPr/>
        </p:nvSpPr>
        <p:spPr>
          <a:xfrm>
            <a:off x="1584958" y="7350679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Negozi aderenti</a:t>
            </a:r>
            <a:endParaRPr/>
          </a:p>
        </p:txBody>
      </p:sp>
      <p:sp>
        <p:nvSpPr>
          <p:cNvPr id="297" name="Google Shape;297;p12"/>
          <p:cNvSpPr txBox="1"/>
          <p:nvPr/>
        </p:nvSpPr>
        <p:spPr>
          <a:xfrm>
            <a:off x="5824346" y="7351580"/>
            <a:ext cx="3560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62</a:t>
            </a:r>
            <a:endParaRPr/>
          </a:p>
        </p:txBody>
      </p:sp>
      <p:grpSp>
        <p:nvGrpSpPr>
          <p:cNvPr id="298" name="Google Shape;298;p12"/>
          <p:cNvGrpSpPr/>
          <p:nvPr/>
        </p:nvGrpSpPr>
        <p:grpSpPr>
          <a:xfrm>
            <a:off x="1445426" y="8314836"/>
            <a:ext cx="8307783" cy="1065906"/>
            <a:chOff x="0" y="0"/>
            <a:chExt cx="11077045" cy="1421208"/>
          </a:xfrm>
        </p:grpSpPr>
        <p:sp>
          <p:nvSpPr>
            <p:cNvPr id="299" name="Google Shape;299;p12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12"/>
          <p:cNvSpPr txBox="1"/>
          <p:nvPr/>
        </p:nvSpPr>
        <p:spPr>
          <a:xfrm>
            <a:off x="1584958" y="8594262"/>
            <a:ext cx="3888581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Aziende coinvolte</a:t>
            </a:r>
            <a:endParaRPr/>
          </a:p>
        </p:txBody>
      </p:sp>
      <p:sp>
        <p:nvSpPr>
          <p:cNvPr id="302" name="Google Shape;302;p12"/>
          <p:cNvSpPr txBox="1"/>
          <p:nvPr/>
        </p:nvSpPr>
        <p:spPr>
          <a:xfrm>
            <a:off x="5824346" y="8595163"/>
            <a:ext cx="3560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2">
                <a:latin typeface="Arimo"/>
                <a:ea typeface="Arimo"/>
                <a:cs typeface="Arimo"/>
                <a:sym typeface="Arimo"/>
              </a:rPr>
              <a:t>67</a:t>
            </a:r>
            <a:endParaRPr/>
          </a:p>
        </p:txBody>
      </p:sp>
      <p:sp>
        <p:nvSpPr>
          <p:cNvPr id="303" name="Google Shape;303;p12"/>
          <p:cNvSpPr txBox="1"/>
          <p:nvPr/>
        </p:nvSpPr>
        <p:spPr>
          <a:xfrm>
            <a:off x="2429244" y="290195"/>
            <a:ext cx="78465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Poppins"/>
                <a:ea typeface="Poppins"/>
                <a:cs typeface="Poppins"/>
                <a:sym typeface="Poppins"/>
              </a:rPr>
              <a:t>Luglio 2021</a:t>
            </a: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Giugno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4° report Bike to Work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3"/>
          <p:cNvGrpSpPr/>
          <p:nvPr/>
        </p:nvGrpSpPr>
        <p:grpSpPr>
          <a:xfrm>
            <a:off x="1445426" y="3357367"/>
            <a:ext cx="8307783" cy="1065906"/>
            <a:chOff x="0" y="0"/>
            <a:chExt cx="11077045" cy="1421208"/>
          </a:xfrm>
        </p:grpSpPr>
        <p:sp>
          <p:nvSpPr>
            <p:cNvPr id="309" name="Google Shape;309;p13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13"/>
          <p:cNvSpPr/>
          <p:nvPr/>
        </p:nvSpPr>
        <p:spPr>
          <a:xfrm>
            <a:off x="12956307" y="-413771"/>
            <a:ext cx="5331693" cy="1132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3"/>
          <p:cNvSpPr txBox="1"/>
          <p:nvPr/>
        </p:nvSpPr>
        <p:spPr>
          <a:xfrm>
            <a:off x="1445426" y="2467240"/>
            <a:ext cx="8307784" cy="5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Incremento rispetto al periodo precedente</a:t>
            </a:r>
            <a:endParaRPr/>
          </a:p>
        </p:txBody>
      </p:sp>
      <p:sp>
        <p:nvSpPr>
          <p:cNvPr id="313" name="Google Shape;313;p13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13"/>
          <p:cNvPicPr preferRelativeResize="0"/>
          <p:nvPr/>
        </p:nvPicPr>
        <p:blipFill rotWithShape="1">
          <a:blip r:embed="rId3">
            <a:alphaModFix/>
          </a:blip>
          <a:srcRect b="0" l="2020" r="27205" t="932"/>
          <a:stretch/>
        </p:blipFill>
        <p:spPr>
          <a:xfrm>
            <a:off x="12725742" y="0"/>
            <a:ext cx="5562258" cy="84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/>
          <p:cNvPicPr preferRelativeResize="0"/>
          <p:nvPr/>
        </p:nvPicPr>
        <p:blipFill rotWithShape="1">
          <a:blip r:embed="rId4">
            <a:alphaModFix/>
          </a:blip>
          <a:srcRect b="26995" l="0" r="0" t="54932"/>
          <a:stretch/>
        </p:blipFill>
        <p:spPr>
          <a:xfrm>
            <a:off x="12725742" y="8474485"/>
            <a:ext cx="5562258" cy="18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12375" y="205230"/>
            <a:ext cx="3286685" cy="314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45765" y="3354970"/>
            <a:ext cx="4249197" cy="511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3"/>
          <p:cNvPicPr preferRelativeResize="0"/>
          <p:nvPr/>
        </p:nvPicPr>
        <p:blipFill rotWithShape="1">
          <a:blip r:embed="rId7">
            <a:alphaModFix/>
          </a:blip>
          <a:srcRect b="1625" l="0" r="915" t="1625"/>
          <a:stretch/>
        </p:blipFill>
        <p:spPr>
          <a:xfrm>
            <a:off x="13148268" y="5657076"/>
            <a:ext cx="4947770" cy="46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 txBox="1"/>
          <p:nvPr/>
        </p:nvSpPr>
        <p:spPr>
          <a:xfrm>
            <a:off x="1584958" y="3636792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Dati</a:t>
            </a:r>
            <a:endParaRPr/>
          </a:p>
        </p:txBody>
      </p:sp>
      <p:sp>
        <p:nvSpPr>
          <p:cNvPr id="321" name="Google Shape;321;p13"/>
          <p:cNvSpPr txBox="1"/>
          <p:nvPr/>
        </p:nvSpPr>
        <p:spPr>
          <a:xfrm>
            <a:off x="5824346" y="3637693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Incremento</a:t>
            </a:r>
            <a:endParaRPr/>
          </a:p>
        </p:txBody>
      </p:sp>
      <p:grpSp>
        <p:nvGrpSpPr>
          <p:cNvPr id="322" name="Google Shape;322;p13"/>
          <p:cNvGrpSpPr/>
          <p:nvPr/>
        </p:nvGrpSpPr>
        <p:grpSpPr>
          <a:xfrm>
            <a:off x="1445426" y="4584088"/>
            <a:ext cx="8307783" cy="1065906"/>
            <a:chOff x="0" y="0"/>
            <a:chExt cx="11077045" cy="1421208"/>
          </a:xfrm>
        </p:grpSpPr>
        <p:sp>
          <p:nvSpPr>
            <p:cNvPr id="323" name="Google Shape;323;p13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13"/>
          <p:cNvSpPr txBox="1"/>
          <p:nvPr/>
        </p:nvSpPr>
        <p:spPr>
          <a:xfrm>
            <a:off x="1584958" y="4863514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Movimenti tracciati</a:t>
            </a:r>
            <a:endParaRPr/>
          </a:p>
        </p:txBody>
      </p:sp>
      <p:sp>
        <p:nvSpPr>
          <p:cNvPr id="326" name="Google Shape;326;p13"/>
          <p:cNvSpPr txBox="1"/>
          <p:nvPr/>
        </p:nvSpPr>
        <p:spPr>
          <a:xfrm>
            <a:off x="5824346" y="4864415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--</a:t>
            </a:r>
            <a:endParaRPr/>
          </a:p>
        </p:txBody>
      </p:sp>
      <p:grpSp>
        <p:nvGrpSpPr>
          <p:cNvPr id="327" name="Google Shape;327;p13"/>
          <p:cNvGrpSpPr/>
          <p:nvPr/>
        </p:nvGrpSpPr>
        <p:grpSpPr>
          <a:xfrm>
            <a:off x="1445426" y="5832215"/>
            <a:ext cx="8307783" cy="1065906"/>
            <a:chOff x="0" y="0"/>
            <a:chExt cx="11077045" cy="1421208"/>
          </a:xfrm>
        </p:grpSpPr>
        <p:sp>
          <p:nvSpPr>
            <p:cNvPr id="328" name="Google Shape;328;p13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13"/>
          <p:cNvSpPr txBox="1"/>
          <p:nvPr/>
        </p:nvSpPr>
        <p:spPr>
          <a:xfrm>
            <a:off x="1584958" y="6111641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Km. percorsi</a:t>
            </a:r>
            <a:endParaRPr/>
          </a:p>
        </p:txBody>
      </p:sp>
      <p:sp>
        <p:nvSpPr>
          <p:cNvPr id="331" name="Google Shape;331;p13"/>
          <p:cNvSpPr txBox="1"/>
          <p:nvPr/>
        </p:nvSpPr>
        <p:spPr>
          <a:xfrm>
            <a:off x="5824346" y="6112542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+2%</a:t>
            </a:r>
            <a:endParaRPr/>
          </a:p>
        </p:txBody>
      </p:sp>
      <p:grpSp>
        <p:nvGrpSpPr>
          <p:cNvPr id="332" name="Google Shape;332;p13"/>
          <p:cNvGrpSpPr/>
          <p:nvPr/>
        </p:nvGrpSpPr>
        <p:grpSpPr>
          <a:xfrm>
            <a:off x="1445426" y="7071254"/>
            <a:ext cx="8307783" cy="1065906"/>
            <a:chOff x="0" y="0"/>
            <a:chExt cx="11077045" cy="1421208"/>
          </a:xfrm>
        </p:grpSpPr>
        <p:sp>
          <p:nvSpPr>
            <p:cNvPr id="333" name="Google Shape;333;p13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5" name="Google Shape;335;p13"/>
          <p:cNvSpPr txBox="1"/>
          <p:nvPr/>
        </p:nvSpPr>
        <p:spPr>
          <a:xfrm>
            <a:off x="1584958" y="7350679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Aziende</a:t>
            </a:r>
            <a:endParaRPr/>
          </a:p>
        </p:txBody>
      </p:sp>
      <p:sp>
        <p:nvSpPr>
          <p:cNvPr id="336" name="Google Shape;336;p13"/>
          <p:cNvSpPr txBox="1"/>
          <p:nvPr/>
        </p:nvSpPr>
        <p:spPr>
          <a:xfrm>
            <a:off x="5824346" y="7351580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+32%</a:t>
            </a:r>
            <a:endParaRPr/>
          </a:p>
        </p:txBody>
      </p:sp>
      <p:grpSp>
        <p:nvGrpSpPr>
          <p:cNvPr id="337" name="Google Shape;337;p13"/>
          <p:cNvGrpSpPr/>
          <p:nvPr/>
        </p:nvGrpSpPr>
        <p:grpSpPr>
          <a:xfrm>
            <a:off x="1445426" y="8314836"/>
            <a:ext cx="8307783" cy="1065906"/>
            <a:chOff x="0" y="0"/>
            <a:chExt cx="11077045" cy="1421208"/>
          </a:xfrm>
        </p:grpSpPr>
        <p:sp>
          <p:nvSpPr>
            <p:cNvPr id="338" name="Google Shape;338;p13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" name="Google Shape;340;p13"/>
          <p:cNvSpPr txBox="1"/>
          <p:nvPr/>
        </p:nvSpPr>
        <p:spPr>
          <a:xfrm>
            <a:off x="1584958" y="8594262"/>
            <a:ext cx="3888581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Partecipanti</a:t>
            </a:r>
            <a:endParaRPr/>
          </a:p>
        </p:txBody>
      </p:sp>
      <p:sp>
        <p:nvSpPr>
          <p:cNvPr id="341" name="Google Shape;341;p13"/>
          <p:cNvSpPr txBox="1"/>
          <p:nvPr/>
        </p:nvSpPr>
        <p:spPr>
          <a:xfrm>
            <a:off x="5824346" y="8595163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+50%</a:t>
            </a:r>
            <a:endParaRPr/>
          </a:p>
        </p:txBody>
      </p:sp>
      <p:sp>
        <p:nvSpPr>
          <p:cNvPr id="342" name="Google Shape;342;p13"/>
          <p:cNvSpPr txBox="1"/>
          <p:nvPr/>
        </p:nvSpPr>
        <p:spPr>
          <a:xfrm>
            <a:off x="2429244" y="290195"/>
            <a:ext cx="7846603" cy="1180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 2022 - Giugno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4° report Bike to Work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4"/>
          <p:cNvGrpSpPr/>
          <p:nvPr/>
        </p:nvGrpSpPr>
        <p:grpSpPr>
          <a:xfrm>
            <a:off x="1445426" y="4222710"/>
            <a:ext cx="10131572" cy="2868732"/>
            <a:chOff x="0" y="0"/>
            <a:chExt cx="13508763" cy="3824976"/>
          </a:xfrm>
        </p:grpSpPr>
        <p:sp>
          <p:nvSpPr>
            <p:cNvPr id="348" name="Google Shape;348;p14"/>
            <p:cNvSpPr/>
            <p:nvPr/>
          </p:nvSpPr>
          <p:spPr>
            <a:xfrm>
              <a:off x="0" y="0"/>
              <a:ext cx="6687816" cy="382497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6820947" y="0"/>
              <a:ext cx="6687816" cy="382497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Google Shape;350;p14"/>
          <p:cNvSpPr/>
          <p:nvPr/>
        </p:nvSpPr>
        <p:spPr>
          <a:xfrm>
            <a:off x="12956307" y="-413771"/>
            <a:ext cx="5331693" cy="1132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4"/>
          <p:cNvSpPr txBox="1"/>
          <p:nvPr/>
        </p:nvSpPr>
        <p:spPr>
          <a:xfrm>
            <a:off x="3341138" y="2243265"/>
            <a:ext cx="6340147" cy="88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numeri</a:t>
            </a:r>
            <a:endParaRPr/>
          </a:p>
        </p:txBody>
      </p:sp>
      <p:sp>
        <p:nvSpPr>
          <p:cNvPr id="352" name="Google Shape;352;p14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14"/>
          <p:cNvPicPr preferRelativeResize="0"/>
          <p:nvPr/>
        </p:nvPicPr>
        <p:blipFill rotWithShape="1">
          <a:blip r:embed="rId3">
            <a:alphaModFix/>
          </a:blip>
          <a:srcRect b="0" l="2020" r="27205" t="932"/>
          <a:stretch/>
        </p:blipFill>
        <p:spPr>
          <a:xfrm>
            <a:off x="12725742" y="0"/>
            <a:ext cx="5562258" cy="84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4"/>
          <p:cNvPicPr preferRelativeResize="0"/>
          <p:nvPr/>
        </p:nvPicPr>
        <p:blipFill rotWithShape="1">
          <a:blip r:embed="rId4">
            <a:alphaModFix/>
          </a:blip>
          <a:srcRect b="26995" l="0" r="0" t="54932"/>
          <a:stretch/>
        </p:blipFill>
        <p:spPr>
          <a:xfrm>
            <a:off x="12725742" y="8474485"/>
            <a:ext cx="5562258" cy="18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12375" y="205230"/>
            <a:ext cx="3286685" cy="314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45765" y="3354970"/>
            <a:ext cx="4249197" cy="511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4"/>
          <p:cNvPicPr preferRelativeResize="0"/>
          <p:nvPr/>
        </p:nvPicPr>
        <p:blipFill rotWithShape="1">
          <a:blip r:embed="rId7">
            <a:alphaModFix/>
          </a:blip>
          <a:srcRect b="1625" l="0" r="915" t="1625"/>
          <a:stretch/>
        </p:blipFill>
        <p:spPr>
          <a:xfrm>
            <a:off x="13148268" y="5657076"/>
            <a:ext cx="4947770" cy="46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4"/>
          <p:cNvSpPr txBox="1"/>
          <p:nvPr/>
        </p:nvSpPr>
        <p:spPr>
          <a:xfrm>
            <a:off x="1612957" y="5253845"/>
            <a:ext cx="4471604" cy="84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3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CO2 risparmiata</a:t>
            </a:r>
            <a:endParaRPr/>
          </a:p>
        </p:txBody>
      </p:sp>
      <p:sp>
        <p:nvSpPr>
          <p:cNvPr id="360" name="Google Shape;360;p14"/>
          <p:cNvSpPr txBox="1"/>
          <p:nvPr/>
        </p:nvSpPr>
        <p:spPr>
          <a:xfrm>
            <a:off x="6937863" y="5254977"/>
            <a:ext cx="4471604" cy="84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33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11.105 kg.</a:t>
            </a:r>
            <a:endParaRPr/>
          </a:p>
        </p:txBody>
      </p:sp>
      <p:sp>
        <p:nvSpPr>
          <p:cNvPr id="361" name="Google Shape;361;p14"/>
          <p:cNvSpPr txBox="1"/>
          <p:nvPr/>
        </p:nvSpPr>
        <p:spPr>
          <a:xfrm>
            <a:off x="2429244" y="290195"/>
            <a:ext cx="78465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Poppins"/>
                <a:ea typeface="Poppins"/>
                <a:cs typeface="Poppins"/>
                <a:sym typeface="Poppins"/>
              </a:rPr>
              <a:t>Luglio 2021</a:t>
            </a: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Giugno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4° report Bike to Work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/>
          <p:nvPr/>
        </p:nvSpPr>
        <p:spPr>
          <a:xfrm>
            <a:off x="12956307" y="-413771"/>
            <a:ext cx="5331693" cy="1132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5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Google Shape;368;p15"/>
          <p:cNvPicPr preferRelativeResize="0"/>
          <p:nvPr/>
        </p:nvPicPr>
        <p:blipFill rotWithShape="1">
          <a:blip r:embed="rId3">
            <a:alphaModFix/>
          </a:blip>
          <a:srcRect b="0" l="2020" r="27205" t="932"/>
          <a:stretch/>
        </p:blipFill>
        <p:spPr>
          <a:xfrm>
            <a:off x="12725742" y="0"/>
            <a:ext cx="5562258" cy="84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5"/>
          <p:cNvPicPr preferRelativeResize="0"/>
          <p:nvPr/>
        </p:nvPicPr>
        <p:blipFill rotWithShape="1">
          <a:blip r:embed="rId4">
            <a:alphaModFix/>
          </a:blip>
          <a:srcRect b="26995" l="0" r="0" t="54932"/>
          <a:stretch/>
        </p:blipFill>
        <p:spPr>
          <a:xfrm>
            <a:off x="12725742" y="8474485"/>
            <a:ext cx="5562258" cy="18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12375" y="205230"/>
            <a:ext cx="3286685" cy="314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45765" y="3354970"/>
            <a:ext cx="4249197" cy="511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5"/>
          <p:cNvPicPr preferRelativeResize="0"/>
          <p:nvPr/>
        </p:nvPicPr>
        <p:blipFill rotWithShape="1">
          <a:blip r:embed="rId7">
            <a:alphaModFix/>
          </a:blip>
          <a:srcRect b="1625" l="0" r="915" t="1625"/>
          <a:stretch/>
        </p:blipFill>
        <p:spPr>
          <a:xfrm>
            <a:off x="13148268" y="5657076"/>
            <a:ext cx="4947770" cy="46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4" name="Google Shape;374;p15"/>
          <p:cNvGraphicFramePr/>
          <p:nvPr/>
        </p:nvGraphicFramePr>
        <p:xfrm>
          <a:off x="355875" y="45008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{4C38A013-7E26-4BD9-9D73-06D43200ABE7}</a:tableStyleId>
              </a:tblPr>
              <a:tblGrid>
                <a:gridCol w="2373975"/>
                <a:gridCol w="1760775"/>
                <a:gridCol w="1760775"/>
                <a:gridCol w="1760775"/>
              </a:tblGrid>
              <a:tr h="1176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D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82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 FASE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82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FASE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82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 FASE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44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CO2 RISPARMIATA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 u="none" cap="none" strike="noStrike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Kg.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1.180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2.474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3.700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24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PARI 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ALBERI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59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124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185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75" name="Google Shape;375;p15"/>
          <p:cNvSpPr txBox="1"/>
          <p:nvPr/>
        </p:nvSpPr>
        <p:spPr>
          <a:xfrm>
            <a:off x="3341138" y="2243265"/>
            <a:ext cx="6340147" cy="88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numeri</a:t>
            </a:r>
            <a:endParaRPr/>
          </a:p>
        </p:txBody>
      </p:sp>
      <p:graphicFrame>
        <p:nvGraphicFramePr>
          <p:cNvPr id="376" name="Google Shape;376;p15"/>
          <p:cNvGraphicFramePr/>
          <p:nvPr/>
        </p:nvGraphicFramePr>
        <p:xfrm>
          <a:off x="8299100" y="45008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{4C38A013-7E26-4BD9-9D73-06D43200ABE7}</a:tableStyleId>
              </a:tblPr>
              <a:tblGrid>
                <a:gridCol w="1689800"/>
              </a:tblGrid>
              <a:tr h="124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82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 FASE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43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3.751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18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188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77" name="Google Shape;377;p15"/>
          <p:cNvSpPr txBox="1"/>
          <p:nvPr/>
        </p:nvSpPr>
        <p:spPr>
          <a:xfrm>
            <a:off x="2429244" y="290195"/>
            <a:ext cx="78465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Poppins"/>
                <a:ea typeface="Poppins"/>
                <a:cs typeface="Poppins"/>
                <a:sym typeface="Poppins"/>
              </a:rPr>
              <a:t>Luglio 2021</a:t>
            </a: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Giugno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4° report Bike to Work</a:t>
            </a:r>
            <a:endParaRPr/>
          </a:p>
        </p:txBody>
      </p:sp>
      <p:graphicFrame>
        <p:nvGraphicFramePr>
          <p:cNvPr id="378" name="Google Shape;378;p15"/>
          <p:cNvGraphicFramePr/>
          <p:nvPr/>
        </p:nvGraphicFramePr>
        <p:xfrm>
          <a:off x="10275847" y="45068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{4C38A013-7E26-4BD9-9D73-06D43200ABE7}</a:tableStyleId>
              </a:tblPr>
              <a:tblGrid>
                <a:gridCol w="1689800"/>
              </a:tblGrid>
              <a:tr h="124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82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TOTALE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43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11.105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185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82">
                          <a:solidFill>
                            <a:srgbClr val="000000"/>
                          </a:solidFill>
                          <a:latin typeface="Poppins Medium"/>
                          <a:ea typeface="Poppins Medium"/>
                          <a:cs typeface="Poppins Medium"/>
                          <a:sym typeface="Poppins Medium"/>
                        </a:rPr>
                        <a:t>556</a:t>
                      </a:r>
                      <a:endParaRPr sz="1100"/>
                    </a:p>
                  </a:txBody>
                  <a:tcPr marT="45725" marB="45725" marR="91450" marL="91450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6"/>
          <p:cNvPicPr preferRelativeResize="0"/>
          <p:nvPr/>
        </p:nvPicPr>
        <p:blipFill rotWithShape="1">
          <a:blip r:embed="rId3">
            <a:alphaModFix/>
          </a:blip>
          <a:srcRect b="0" l="35491" r="29955" t="0"/>
          <a:stretch/>
        </p:blipFill>
        <p:spPr>
          <a:xfrm>
            <a:off x="12956307" y="0"/>
            <a:ext cx="5331693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16"/>
          <p:cNvGrpSpPr/>
          <p:nvPr/>
        </p:nvGrpSpPr>
        <p:grpSpPr>
          <a:xfrm>
            <a:off x="710708" y="1042024"/>
            <a:ext cx="11549372" cy="8053901"/>
            <a:chOff x="0" y="-180975"/>
            <a:chExt cx="15399162" cy="10738536"/>
          </a:xfrm>
        </p:grpSpPr>
        <p:sp>
          <p:nvSpPr>
            <p:cNvPr id="385" name="Google Shape;385;p16"/>
            <p:cNvSpPr txBox="1"/>
            <p:nvPr/>
          </p:nvSpPr>
          <p:spPr>
            <a:xfrm>
              <a:off x="0" y="-180975"/>
              <a:ext cx="15399157" cy="987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3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6"/>
            <p:cNvSpPr txBox="1"/>
            <p:nvPr/>
          </p:nvSpPr>
          <p:spPr>
            <a:xfrm>
              <a:off x="0" y="2397670"/>
              <a:ext cx="15399162" cy="8159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9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6235" lvl="1" marL="71247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Char char="•"/>
              </a:pPr>
              <a:r>
                <a:rPr b="1" i="0" lang="en-US" sz="33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0,25€ al Km, massimo 2,50€ giorno e 500€ anno</a:t>
              </a:r>
              <a:endParaRPr/>
            </a:p>
            <a:p>
              <a:pPr indent="0" lvl="0" marL="0" marR="0" rtl="0" algn="l">
                <a:lnSpc>
                  <a:spcPct val="316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3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356235" lvl="1" marL="71247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Char char="•"/>
              </a:pPr>
              <a:r>
                <a:rPr b="1" i="0" lang="en-US" sz="33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App EcoAttivi per il tracciament</a:t>
              </a:r>
              <a:r>
                <a:rPr b="0" i="0" lang="en-US" sz="33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o dei percorsi: tragitto calcolato in Km, secondo il percorso stradale più breve</a:t>
              </a:r>
              <a:endParaRPr/>
            </a:p>
            <a:p>
              <a:pPr indent="0" lvl="0" marL="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</a:t>
              </a:r>
              <a:endParaRPr/>
            </a:p>
            <a:p>
              <a:pPr indent="-356235" lvl="1" marL="71247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Char char="•"/>
              </a:pPr>
              <a:r>
                <a:rPr b="1" i="0" lang="en-US" sz="33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Ogni 10 €</a:t>
              </a:r>
              <a:r>
                <a:rPr b="0" i="0" lang="en-US" sz="33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maturati viene generato un buono sconto da utilizzare nei negozi aderenti</a:t>
              </a:r>
              <a:endParaRPr/>
            </a:p>
            <a:p>
              <a:pPr indent="0" lvl="0" marL="0" marR="0" rtl="0" algn="l">
                <a:lnSpc>
                  <a:spcPct val="316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00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-356235" lvl="1" marL="71247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Char char="•"/>
              </a:pPr>
              <a:r>
                <a:rPr b="1" i="0" lang="en-US" sz="33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Durata</a:t>
              </a:r>
              <a:r>
                <a:rPr b="0" i="0" lang="en-US" sz="33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prevista: dal </a:t>
              </a:r>
              <a:r>
                <a:rPr b="1" i="0" lang="en-US" sz="33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 luglio 2021</a:t>
              </a:r>
              <a:r>
                <a:rPr b="0" i="0" lang="en-US" sz="33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al </a:t>
              </a:r>
              <a:r>
                <a:rPr b="1" i="0" lang="en-US" sz="33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30 giugno 2023</a:t>
              </a:r>
              <a:endParaRPr/>
            </a:p>
          </p:txBody>
        </p:sp>
      </p:grpSp>
      <p:pic>
        <p:nvPicPr>
          <p:cNvPr id="387" name="Google Shape;387;p16"/>
          <p:cNvPicPr preferRelativeResize="0"/>
          <p:nvPr/>
        </p:nvPicPr>
        <p:blipFill rotWithShape="1">
          <a:blip r:embed="rId4">
            <a:alphaModFix/>
          </a:blip>
          <a:srcRect b="0" l="38309" r="25408" t="0"/>
          <a:stretch/>
        </p:blipFill>
        <p:spPr>
          <a:xfrm>
            <a:off x="12956307" y="0"/>
            <a:ext cx="533169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6"/>
          <p:cNvSpPr txBox="1"/>
          <p:nvPr/>
        </p:nvSpPr>
        <p:spPr>
          <a:xfrm>
            <a:off x="3948712" y="442848"/>
            <a:ext cx="6118027" cy="166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COSA CONSISTE </a:t>
            </a:r>
            <a:endParaRPr/>
          </a:p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PROGETTO ?</a:t>
            </a:r>
            <a:endParaRPr/>
          </a:p>
        </p:txBody>
      </p:sp>
      <p:sp>
        <p:nvSpPr>
          <p:cNvPr id="389" name="Google Shape;389;p16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B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7"/>
          <p:cNvGrpSpPr/>
          <p:nvPr/>
        </p:nvGrpSpPr>
        <p:grpSpPr>
          <a:xfrm>
            <a:off x="853352" y="1664752"/>
            <a:ext cx="11549372" cy="7407810"/>
            <a:chOff x="0" y="-180975"/>
            <a:chExt cx="15399162" cy="9877081"/>
          </a:xfrm>
        </p:grpSpPr>
        <p:sp>
          <p:nvSpPr>
            <p:cNvPr id="396" name="Google Shape;396;p17"/>
            <p:cNvSpPr txBox="1"/>
            <p:nvPr/>
          </p:nvSpPr>
          <p:spPr>
            <a:xfrm>
              <a:off x="0" y="-180975"/>
              <a:ext cx="15399157" cy="987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3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0" y="2273845"/>
              <a:ext cx="15399162" cy="7422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91465" lvl="1" marL="58293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 cittadini dei Comuni partner 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possono partecipare al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concorso nazionale Ecoattivi. </a:t>
              </a:r>
              <a:endParaRPr/>
            </a:p>
            <a:p>
              <a:pPr indent="0" lvl="0" marL="0" marR="0" rtl="0" algn="l">
                <a:lnSpc>
                  <a:spcPct val="6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291465" lvl="1" marL="582930" marR="0" rtl="0" algn="l">
                <a:lnSpc>
                  <a:spcPct val="17402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99"/>
                <a:buFont typeface="Arial"/>
                <a:buChar char="•"/>
              </a:pPr>
              <a:r>
                <a:rPr b="1" i="0" lang="en-US" sz="26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Concorso che premia le azioni sostenibili dei cittadini</a:t>
              </a:r>
              <a:r>
                <a:rPr b="0" i="0" lang="en-US" sz="2699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(mobilità sostenibile, conferimento ecocentri, compostaggio domestico,, quiz e missioni sulle tematiche ambientali)</a:t>
              </a:r>
              <a:endParaRPr/>
            </a:p>
            <a:p>
              <a:pPr indent="0" lvl="0" marL="0" marR="0" rtl="0" algn="l">
                <a:lnSpc>
                  <a:spcPct val="6443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699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indent="-291465" lvl="1" marL="58293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1" i="0" lang="en-US" sz="27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Premio in palio 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all'estrazione di marzo 2021: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auto elettrica</a:t>
              </a:r>
              <a:endParaRPr/>
            </a:p>
            <a:p>
              <a:pPr indent="0" lvl="0" marL="0" marR="0" rtl="0" algn="l">
                <a:lnSpc>
                  <a:spcPct val="6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-291465" lvl="1" marL="582930" marR="0" rtl="0" algn="l">
                <a:lnSpc>
                  <a:spcPct val="17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Char char="•"/>
              </a:pPr>
              <a:r>
                <a:rPr b="0" i="0" lang="en-US" sz="27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punti accumulati 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dai partecipanti al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progetto BTW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sono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validi</a:t>
              </a:r>
              <a:r>
                <a:rPr b="0" i="0" lang="en-US" sz="2700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anche </a:t>
              </a:r>
              <a:r>
                <a:rPr b="1" i="0" lang="en-US" sz="27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 il concorso nazionale Ecoattivi</a:t>
              </a:r>
              <a:endParaRPr/>
            </a:p>
            <a:p>
              <a:pPr indent="0" lvl="0" marL="0" marR="0" rtl="0" algn="l">
                <a:lnSpc>
                  <a:spcPct val="644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98" name="Google Shape;398;p17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17"/>
          <p:cNvPicPr preferRelativeResize="0"/>
          <p:nvPr/>
        </p:nvPicPr>
        <p:blipFill rotWithShape="1">
          <a:blip r:embed="rId3">
            <a:alphaModFix/>
          </a:blip>
          <a:srcRect b="0" l="8513" r="33181" t="932"/>
          <a:stretch/>
        </p:blipFill>
        <p:spPr>
          <a:xfrm>
            <a:off x="12725742" y="0"/>
            <a:ext cx="5562258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97373" y="7016804"/>
            <a:ext cx="3849561" cy="280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7"/>
          <p:cNvPicPr preferRelativeResize="0"/>
          <p:nvPr/>
        </p:nvPicPr>
        <p:blipFill rotWithShape="1">
          <a:blip r:embed="rId5">
            <a:alphaModFix/>
          </a:blip>
          <a:srcRect b="0" l="2145" r="3536" t="0"/>
          <a:stretch/>
        </p:blipFill>
        <p:spPr>
          <a:xfrm>
            <a:off x="12956307" y="105229"/>
            <a:ext cx="5065955" cy="571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128770"/>
            <a:ext cx="12725742" cy="715823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7"/>
          <p:cNvSpPr txBox="1"/>
          <p:nvPr/>
        </p:nvSpPr>
        <p:spPr>
          <a:xfrm>
            <a:off x="3244000" y="606067"/>
            <a:ext cx="8182719" cy="166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CONCORSO NAZIONALE </a:t>
            </a:r>
            <a:endParaRPr/>
          </a:p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ECOATTIVI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"/>
          <p:cNvSpPr/>
          <p:nvPr/>
        </p:nvSpPr>
        <p:spPr>
          <a:xfrm>
            <a:off x="12956307" y="-413771"/>
            <a:ext cx="5331693" cy="1132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8"/>
          <p:cNvSpPr txBox="1"/>
          <p:nvPr/>
        </p:nvSpPr>
        <p:spPr>
          <a:xfrm>
            <a:off x="3050726" y="1787108"/>
            <a:ext cx="7369251" cy="79712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Chiampo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Arzignano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San Pietro Mussolino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Montorso Vicentino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Montecchio Maggiore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Montebello Vicentino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Sovizzo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Provincia di Vicenza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Dipartimento di Tecnica e Gestione dei Sistemi Industriali - Università degli Studi di Padova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CNA Veneto Ovest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Confindustria Vicenza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Confcommercio Vicenza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Confartigianato Vicenza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Distretto Veneto della Pelle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Apindustria Confimi Vicenza</a:t>
            </a:r>
            <a:endParaRPr/>
          </a:p>
          <a:p>
            <a:pPr indent="-229289" lvl="1" marL="4585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24"/>
              <a:buFont typeface="Arial"/>
              <a:buChar char="•"/>
            </a:pPr>
            <a:r>
              <a:rPr b="0" i="0" lang="en-US" sz="212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FIAB Vicenza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24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2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 la collaborazione tecnica di Achab Group</a:t>
            </a:r>
            <a:endParaRPr/>
          </a:p>
          <a:p>
            <a:pPr indent="0" lvl="0" marL="0" marR="0" rtl="0" algn="l">
              <a:lnSpc>
                <a:spcPct val="1332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24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 b="0" l="14556" r="49133" t="175"/>
          <a:stretch/>
        </p:blipFill>
        <p:spPr>
          <a:xfrm>
            <a:off x="12686925" y="18015"/>
            <a:ext cx="5601075" cy="1026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8"/>
          <p:cNvSpPr txBox="1"/>
          <p:nvPr/>
        </p:nvSpPr>
        <p:spPr>
          <a:xfrm>
            <a:off x="2678902" y="320745"/>
            <a:ext cx="3303240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PARTNER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6507" y="3769325"/>
            <a:ext cx="2083091" cy="1437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8757" y="523235"/>
            <a:ext cx="1122865" cy="159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3518" y="8289824"/>
            <a:ext cx="3367426" cy="112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36547" y="379566"/>
            <a:ext cx="1576882" cy="180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93870" y="5620298"/>
            <a:ext cx="2208364" cy="92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3518" y="3812120"/>
            <a:ext cx="2951034" cy="130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055060" y="3769325"/>
            <a:ext cx="4179422" cy="135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226545" y="8104982"/>
            <a:ext cx="3007937" cy="93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19461" y="415059"/>
            <a:ext cx="1297134" cy="173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15751" y="7907400"/>
            <a:ext cx="2849486" cy="184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53518" y="5790836"/>
            <a:ext cx="3693052" cy="74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51137" y="8104982"/>
            <a:ext cx="2619038" cy="97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2470175" y="5245291"/>
            <a:ext cx="2783609" cy="167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6378135" y="415059"/>
            <a:ext cx="1296205" cy="169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3777569" y="432806"/>
            <a:ext cx="1298506" cy="169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1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1118654" y="415059"/>
            <a:ext cx="1356855" cy="173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89633" y="379566"/>
            <a:ext cx="1414199" cy="190580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9"/>
          <p:cNvSpPr txBox="1"/>
          <p:nvPr/>
        </p:nvSpPr>
        <p:spPr>
          <a:xfrm>
            <a:off x="5463934" y="2266318"/>
            <a:ext cx="1922110" cy="512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di 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Montorso Vicentino</a:t>
            </a:r>
            <a:endParaRPr/>
          </a:p>
        </p:txBody>
      </p:sp>
      <p:sp>
        <p:nvSpPr>
          <p:cNvPr id="436" name="Google Shape;436;p19"/>
          <p:cNvSpPr txBox="1"/>
          <p:nvPr/>
        </p:nvSpPr>
        <p:spPr>
          <a:xfrm>
            <a:off x="8666115" y="2266318"/>
            <a:ext cx="1003825" cy="512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Città di 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Arzignano</a:t>
            </a:r>
            <a:endParaRPr/>
          </a:p>
        </p:txBody>
      </p:sp>
      <p:sp>
        <p:nvSpPr>
          <p:cNvPr id="437" name="Google Shape;437;p19"/>
          <p:cNvSpPr txBox="1"/>
          <p:nvPr/>
        </p:nvSpPr>
        <p:spPr>
          <a:xfrm>
            <a:off x="10770061" y="2266318"/>
            <a:ext cx="2054042" cy="512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di 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San Pietro Mussolino</a:t>
            </a:r>
            <a:endParaRPr/>
          </a:p>
        </p:txBody>
      </p:sp>
      <p:sp>
        <p:nvSpPr>
          <p:cNvPr id="438" name="Google Shape;438;p19"/>
          <p:cNvSpPr txBox="1"/>
          <p:nvPr/>
        </p:nvSpPr>
        <p:spPr>
          <a:xfrm>
            <a:off x="13334542" y="2266318"/>
            <a:ext cx="2184560" cy="512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di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Montebello Vicentino</a:t>
            </a:r>
            <a:endParaRPr/>
          </a:p>
        </p:txBody>
      </p:sp>
      <p:sp>
        <p:nvSpPr>
          <p:cNvPr id="439" name="Google Shape;439;p19"/>
          <p:cNvSpPr txBox="1"/>
          <p:nvPr/>
        </p:nvSpPr>
        <p:spPr>
          <a:xfrm>
            <a:off x="16475312" y="2266318"/>
            <a:ext cx="1101849" cy="512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Comune di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Sovizzo</a:t>
            </a:r>
            <a:endParaRPr/>
          </a:p>
        </p:txBody>
      </p:sp>
      <p:sp>
        <p:nvSpPr>
          <p:cNvPr id="440" name="Google Shape;440;p19"/>
          <p:cNvSpPr txBox="1"/>
          <p:nvPr/>
        </p:nvSpPr>
        <p:spPr>
          <a:xfrm>
            <a:off x="2700241" y="2266318"/>
            <a:ext cx="2167016" cy="512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Città di 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Montecchio Maggiore</a:t>
            </a:r>
            <a:endParaRPr/>
          </a:p>
        </p:txBody>
      </p:sp>
      <p:sp>
        <p:nvSpPr>
          <p:cNvPr id="441" name="Google Shape;441;p19"/>
          <p:cNvSpPr txBox="1"/>
          <p:nvPr/>
        </p:nvSpPr>
        <p:spPr>
          <a:xfrm>
            <a:off x="762588" y="2266318"/>
            <a:ext cx="927378" cy="512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Città di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Chiampo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27141" r="0" t="6255"/>
          <a:stretch/>
        </p:blipFill>
        <p:spPr>
          <a:xfrm>
            <a:off x="12956307" y="0"/>
            <a:ext cx="5331693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0125" y="0"/>
            <a:ext cx="99778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137423" y="3217366"/>
            <a:ext cx="4753421" cy="4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45 Utenti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7.865 km percorsi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Valle del Chiampo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Capo Nord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Andata e Ritorno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429244" y="290195"/>
            <a:ext cx="5400906" cy="1180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Luglio - Settembre 2021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1° report Bike to Work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0"/>
          <p:cNvPicPr preferRelativeResize="0"/>
          <p:nvPr/>
        </p:nvPicPr>
        <p:blipFill rotWithShape="1">
          <a:blip r:embed="rId3">
            <a:alphaModFix/>
          </a:blip>
          <a:srcRect b="0" l="29710" r="35734" t="0"/>
          <a:stretch/>
        </p:blipFill>
        <p:spPr>
          <a:xfrm>
            <a:off x="12956307" y="0"/>
            <a:ext cx="5331693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" name="Google Shape;447;p20"/>
          <p:cNvGrpSpPr/>
          <p:nvPr/>
        </p:nvGrpSpPr>
        <p:grpSpPr>
          <a:xfrm>
            <a:off x="627731" y="-407152"/>
            <a:ext cx="11549372" cy="11262768"/>
            <a:chOff x="0" y="-180975"/>
            <a:chExt cx="15399162" cy="15017025"/>
          </a:xfrm>
        </p:grpSpPr>
        <p:sp>
          <p:nvSpPr>
            <p:cNvPr id="448" name="Google Shape;448;p20"/>
            <p:cNvSpPr txBox="1"/>
            <p:nvPr/>
          </p:nvSpPr>
          <p:spPr>
            <a:xfrm>
              <a:off x="0" y="-180975"/>
              <a:ext cx="15399157" cy="987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36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0"/>
            <p:cNvSpPr txBox="1"/>
            <p:nvPr/>
          </p:nvSpPr>
          <p:spPr>
            <a:xfrm>
              <a:off x="0" y="2235745"/>
              <a:ext cx="15399162" cy="12600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8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28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28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28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74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 sei un'azienda, un negozio o un lavoratore interessato ad aderire al progetto Bike To Work Valchiampo scrivici per maggiori informazioni.</a:t>
              </a:r>
              <a:endParaRPr/>
            </a:p>
            <a:p>
              <a:pPr indent="0" lvl="0" marL="0" marR="0" rtl="0" algn="ctr">
                <a:lnSpc>
                  <a:spcPct val="174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9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7401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contatti@ecoattivi.it</a:t>
              </a:r>
              <a:endParaRPr/>
            </a:p>
            <a:p>
              <a:pPr indent="0" lvl="0" marL="0" marR="0" rtl="0" algn="ctr">
                <a:lnSpc>
                  <a:spcPct val="316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949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3162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949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949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949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50" name="Google Shape;450;p20"/>
          <p:cNvSpPr txBox="1"/>
          <p:nvPr/>
        </p:nvSpPr>
        <p:spPr>
          <a:xfrm>
            <a:off x="3041303" y="562863"/>
            <a:ext cx="8505230" cy="821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CONTATTI E INFORMAZIONI</a:t>
            </a:r>
            <a:endParaRPr/>
          </a:p>
        </p:txBody>
      </p:sp>
      <p:pic>
        <p:nvPicPr>
          <p:cNvPr id="451" name="Google Shape;4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1"/>
          <p:cNvSpPr/>
          <p:nvPr/>
        </p:nvSpPr>
        <p:spPr>
          <a:xfrm>
            <a:off x="-318871" y="9402612"/>
            <a:ext cx="18925742" cy="1150106"/>
          </a:xfrm>
          <a:prstGeom prst="rect">
            <a:avLst/>
          </a:prstGeom>
          <a:solidFill>
            <a:srgbClr val="BCDD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7" name="Google Shape;457;p21"/>
          <p:cNvGrpSpPr/>
          <p:nvPr/>
        </p:nvGrpSpPr>
        <p:grpSpPr>
          <a:xfrm>
            <a:off x="2012500" y="2988195"/>
            <a:ext cx="9042075" cy="6338255"/>
            <a:chOff x="-10" y="-38100"/>
            <a:chExt cx="12056100" cy="8451007"/>
          </a:xfrm>
        </p:grpSpPr>
        <p:sp>
          <p:nvSpPr>
            <p:cNvPr id="458" name="Google Shape;458;p21"/>
            <p:cNvSpPr txBox="1"/>
            <p:nvPr/>
          </p:nvSpPr>
          <p:spPr>
            <a:xfrm>
              <a:off x="0" y="-38100"/>
              <a:ext cx="11458503" cy="682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3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1"/>
            <p:cNvSpPr txBox="1"/>
            <p:nvPr/>
          </p:nvSpPr>
          <p:spPr>
            <a:xfrm>
              <a:off x="-10" y="1025107"/>
              <a:ext cx="12056100" cy="738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999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PEDALARE IN VALCHIAMPO CONVIENE</a:t>
              </a:r>
              <a:endParaRPr/>
            </a:p>
          </p:txBody>
        </p:sp>
      </p:grpSp>
      <p:pic>
        <p:nvPicPr>
          <p:cNvPr id="460" name="Google Shape;4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10002" y="294598"/>
            <a:ext cx="3949323" cy="394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1"/>
          <p:cNvPicPr preferRelativeResize="0"/>
          <p:nvPr/>
        </p:nvPicPr>
        <p:blipFill rotWithShape="1">
          <a:blip r:embed="rId4">
            <a:alphaModFix/>
          </a:blip>
          <a:srcRect b="791" l="0" r="0" t="791"/>
          <a:stretch/>
        </p:blipFill>
        <p:spPr>
          <a:xfrm>
            <a:off x="12750603" y="3908827"/>
            <a:ext cx="5856268" cy="549378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1"/>
          <p:cNvSpPr/>
          <p:nvPr/>
        </p:nvSpPr>
        <p:spPr>
          <a:xfrm>
            <a:off x="-1063559" y="-284815"/>
            <a:ext cx="19351559" cy="579413"/>
          </a:xfrm>
          <a:prstGeom prst="rect">
            <a:avLst/>
          </a:prstGeom>
          <a:solidFill>
            <a:srgbClr val="BCDD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3" name="Google Shape;46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14442"/>
            <a:ext cx="3251647" cy="280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3694" y="2274847"/>
            <a:ext cx="16024306" cy="8012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0" y="5096702"/>
            <a:ext cx="5362796" cy="5655545"/>
          </a:xfrm>
          <a:custGeom>
            <a:rect b="b" l="l" r="r" t="t"/>
            <a:pathLst>
              <a:path extrusionOk="0" h="1913890" w="1814821">
                <a:moveTo>
                  <a:pt x="0" y="0"/>
                </a:moveTo>
                <a:lnTo>
                  <a:pt x="1814821" y="0"/>
                </a:lnTo>
                <a:lnTo>
                  <a:pt x="1814821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D9D9D9">
              <a:alpha val="82352"/>
            </a:srgbClr>
          </a:solidFill>
          <a:ln>
            <a:noFill/>
          </a:ln>
        </p:spPr>
      </p:sp>
      <p:sp>
        <p:nvSpPr>
          <p:cNvPr id="109" name="Google Shape;109;p3"/>
          <p:cNvSpPr txBox="1"/>
          <p:nvPr/>
        </p:nvSpPr>
        <p:spPr>
          <a:xfrm>
            <a:off x="192150" y="5096700"/>
            <a:ext cx="6701700" cy="4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70 Utenti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16.493 km percorsi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Valle del Chiampo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Kathmandu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Andata e Ritorno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429244" y="290195"/>
            <a:ext cx="7249641" cy="1180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Ottobre 2021 - Gennaio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2° report Bike to Work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92125" y="4282950"/>
            <a:ext cx="5771131" cy="5253628"/>
          </a:xfrm>
          <a:custGeom>
            <a:rect b="b" l="l" r="r" t="t"/>
            <a:pathLst>
              <a:path extrusionOk="0" h="1913890" w="1814821">
                <a:moveTo>
                  <a:pt x="0" y="0"/>
                </a:moveTo>
                <a:lnTo>
                  <a:pt x="1814821" y="0"/>
                </a:lnTo>
                <a:lnTo>
                  <a:pt x="1814821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D9D9D9">
              <a:alpha val="82352"/>
            </a:srgbClr>
          </a:solidFill>
          <a:ln>
            <a:noFill/>
          </a:ln>
        </p:spPr>
      </p:sp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0928" y="0"/>
            <a:ext cx="100302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314975" y="4282950"/>
            <a:ext cx="6102900" cy="4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102 Utenti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24.666 km percorsi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Valle del Chiampo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Città del Capo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Andata e Ritorno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2429244" y="290195"/>
            <a:ext cx="7846603" cy="1180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Febbraio 2022 - Aprile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3° report Bike to Work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>
            <a:off x="0" y="4717927"/>
            <a:ext cx="5362796" cy="5655545"/>
          </a:xfrm>
          <a:custGeom>
            <a:rect b="b" l="l" r="r" t="t"/>
            <a:pathLst>
              <a:path extrusionOk="0" h="1913890" w="1814821">
                <a:moveTo>
                  <a:pt x="0" y="0"/>
                </a:moveTo>
                <a:lnTo>
                  <a:pt x="1814821" y="0"/>
                </a:lnTo>
                <a:lnTo>
                  <a:pt x="1814821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D9D9D9">
              <a:alpha val="82352"/>
            </a:srgbClr>
          </a:solidFill>
          <a:ln>
            <a:noFill/>
          </a:ln>
        </p:spPr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0928" y="0"/>
            <a:ext cx="1003020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100025" y="4804975"/>
            <a:ext cx="6210300" cy="4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137 Utenti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25.006 km percorsi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Valle del Chiampo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Città del Capo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Andata e Ritorno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2429244" y="290195"/>
            <a:ext cx="7846603" cy="1180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 2022 - Giugno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4° report Bike to Work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92125" y="5055725"/>
            <a:ext cx="5911779" cy="5655545"/>
          </a:xfrm>
          <a:custGeom>
            <a:rect b="b" l="l" r="r" t="t"/>
            <a:pathLst>
              <a:path extrusionOk="0" h="1913890" w="1814821">
                <a:moveTo>
                  <a:pt x="0" y="0"/>
                </a:moveTo>
                <a:lnTo>
                  <a:pt x="1814821" y="0"/>
                </a:lnTo>
                <a:lnTo>
                  <a:pt x="1814821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D9D9D9">
              <a:alpha val="82352"/>
            </a:srgbClr>
          </a:solidFill>
          <a:ln>
            <a:noFill/>
          </a:ln>
        </p:spPr>
      </p: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4784" y="1522707"/>
            <a:ext cx="8824959" cy="881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95064" y="5143500"/>
            <a:ext cx="10404399" cy="315915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698825" y="5604375"/>
            <a:ext cx="6379200" cy="3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2">
                <a:latin typeface="Arimo"/>
                <a:ea typeface="Arimo"/>
                <a:cs typeface="Arimo"/>
                <a:sym typeface="Arimo"/>
              </a:rPr>
              <a:t>174</a:t>
            </a: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Utenti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74.030 km percorsi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Pari 3 volte il giro </a:t>
            </a:r>
            <a:endParaRPr/>
          </a:p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1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della Terra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2429244" y="290195"/>
            <a:ext cx="7846603" cy="1180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Luglio 2021 - Giugno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4° report Bike to Work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12725742" y="-437224"/>
            <a:ext cx="5331693" cy="1132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7"/>
          <p:cNvGrpSpPr/>
          <p:nvPr/>
        </p:nvGrpSpPr>
        <p:grpSpPr>
          <a:xfrm>
            <a:off x="361066" y="2761664"/>
            <a:ext cx="4742652" cy="6780775"/>
            <a:chOff x="0" y="-38100"/>
            <a:chExt cx="6323536" cy="9041034"/>
          </a:xfrm>
        </p:grpSpPr>
        <p:sp>
          <p:nvSpPr>
            <p:cNvPr id="145" name="Google Shape;145;p7"/>
            <p:cNvSpPr txBox="1"/>
            <p:nvPr/>
          </p:nvSpPr>
          <p:spPr>
            <a:xfrm>
              <a:off x="0" y="-38100"/>
              <a:ext cx="6323534" cy="828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7"/>
            <p:cNvSpPr txBox="1"/>
            <p:nvPr/>
          </p:nvSpPr>
          <p:spPr>
            <a:xfrm>
              <a:off x="0" y="2261829"/>
              <a:ext cx="6323536" cy="6741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2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34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Presenza di una pista ciclabile intercomunale costruita e messa in sicurezza nell'ultimo decennio (in fase di completamento fino a Crespadoro e Montecchio Maggiore)</a:t>
              </a:r>
              <a:endParaRPr/>
            </a:p>
            <a:p>
              <a:pPr indent="0" lvl="0" marL="0" marR="0" rtl="0" algn="l">
                <a:lnSpc>
                  <a:spcPct val="152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34" u="none" cap="none" strike="noStrik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147" name="Google Shape;147;p7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 b="1178" l="23353" r="25908" t="152"/>
          <a:stretch/>
        </p:blipFill>
        <p:spPr>
          <a:xfrm>
            <a:off x="12725742" y="0"/>
            <a:ext cx="5562258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3939" y="4327065"/>
            <a:ext cx="7511803" cy="595993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2951237" y="417919"/>
            <a:ext cx="8274100" cy="166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PISTA CICLABILE </a:t>
            </a:r>
            <a:endParaRPr/>
          </a:p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 VALLE DEL CHIAMPO</a:t>
            </a:r>
            <a:endParaRPr/>
          </a:p>
        </p:txBody>
      </p:sp>
      <p:grpSp>
        <p:nvGrpSpPr>
          <p:cNvPr id="152" name="Google Shape;152;p7"/>
          <p:cNvGrpSpPr/>
          <p:nvPr/>
        </p:nvGrpSpPr>
        <p:grpSpPr>
          <a:xfrm>
            <a:off x="361066" y="1284264"/>
            <a:ext cx="12008292" cy="2802826"/>
            <a:chOff x="0" y="-38100"/>
            <a:chExt cx="16011056" cy="3737101"/>
          </a:xfrm>
        </p:grpSpPr>
        <p:sp>
          <p:nvSpPr>
            <p:cNvPr id="153" name="Google Shape;153;p7"/>
            <p:cNvSpPr txBox="1"/>
            <p:nvPr/>
          </p:nvSpPr>
          <p:spPr>
            <a:xfrm>
              <a:off x="0" y="-38100"/>
              <a:ext cx="16011050" cy="828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8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 txBox="1"/>
            <p:nvPr/>
          </p:nvSpPr>
          <p:spPr>
            <a:xfrm>
              <a:off x="0" y="2261829"/>
              <a:ext cx="16011056" cy="1437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2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934" u="none" cap="none" strike="noStrike">
                  <a:solidFill>
                    <a:srgbClr val="000000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Progetto BTW rientra nel contesto più ampio di sostegno alla mobilità ciclabile nei Comuni della Valle del Chiampo.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8"/>
          <p:cNvGrpSpPr/>
          <p:nvPr/>
        </p:nvGrpSpPr>
        <p:grpSpPr>
          <a:xfrm>
            <a:off x="1445426" y="3357367"/>
            <a:ext cx="8307783" cy="1065906"/>
            <a:chOff x="0" y="0"/>
            <a:chExt cx="11077045" cy="1421208"/>
          </a:xfrm>
        </p:grpSpPr>
        <p:sp>
          <p:nvSpPr>
            <p:cNvPr id="160" name="Google Shape;160;p8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8"/>
          <p:cNvSpPr/>
          <p:nvPr/>
        </p:nvSpPr>
        <p:spPr>
          <a:xfrm>
            <a:off x="12956307" y="-413771"/>
            <a:ext cx="5331693" cy="1132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1445426" y="2457594"/>
            <a:ext cx="8307784" cy="5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Maggio -Giugno 2022</a:t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2020" r="27205" t="932"/>
          <a:stretch/>
        </p:blipFill>
        <p:spPr>
          <a:xfrm>
            <a:off x="12725742" y="0"/>
            <a:ext cx="5562258" cy="84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4">
            <a:alphaModFix/>
          </a:blip>
          <a:srcRect b="26995" l="0" r="0" t="54932"/>
          <a:stretch/>
        </p:blipFill>
        <p:spPr>
          <a:xfrm>
            <a:off x="12725742" y="8474485"/>
            <a:ext cx="5562258" cy="18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12375" y="205230"/>
            <a:ext cx="3286685" cy="314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45765" y="3354970"/>
            <a:ext cx="4249197" cy="511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7">
            <a:alphaModFix/>
          </a:blip>
          <a:srcRect b="1625" l="0" r="915" t="1625"/>
          <a:stretch/>
        </p:blipFill>
        <p:spPr>
          <a:xfrm>
            <a:off x="13148268" y="5657076"/>
            <a:ext cx="4947770" cy="46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1584958" y="3636792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Utenti</a:t>
            </a:r>
            <a:endParaRPr/>
          </a:p>
        </p:txBody>
      </p:sp>
      <p:sp>
        <p:nvSpPr>
          <p:cNvPr id="172" name="Google Shape;172;p8"/>
          <p:cNvSpPr txBox="1"/>
          <p:nvPr/>
        </p:nvSpPr>
        <p:spPr>
          <a:xfrm>
            <a:off x="5824346" y="3637693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137</a:t>
            </a:r>
            <a:endParaRPr/>
          </a:p>
        </p:txBody>
      </p:sp>
      <p:grpSp>
        <p:nvGrpSpPr>
          <p:cNvPr id="173" name="Google Shape;173;p8"/>
          <p:cNvGrpSpPr/>
          <p:nvPr/>
        </p:nvGrpSpPr>
        <p:grpSpPr>
          <a:xfrm>
            <a:off x="1445426" y="4584088"/>
            <a:ext cx="8307783" cy="1065906"/>
            <a:chOff x="0" y="0"/>
            <a:chExt cx="11077045" cy="1421208"/>
          </a:xfrm>
        </p:grpSpPr>
        <p:sp>
          <p:nvSpPr>
            <p:cNvPr id="174" name="Google Shape;174;p8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8"/>
          <p:cNvSpPr txBox="1"/>
          <p:nvPr/>
        </p:nvSpPr>
        <p:spPr>
          <a:xfrm>
            <a:off x="1584958" y="4863514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Viaggi</a:t>
            </a:r>
            <a:endParaRPr/>
          </a:p>
        </p:txBody>
      </p:sp>
      <p:sp>
        <p:nvSpPr>
          <p:cNvPr id="177" name="Google Shape;177;p8"/>
          <p:cNvSpPr txBox="1"/>
          <p:nvPr/>
        </p:nvSpPr>
        <p:spPr>
          <a:xfrm>
            <a:off x="5824346" y="4864415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5.031</a:t>
            </a:r>
            <a:endParaRPr/>
          </a:p>
        </p:txBody>
      </p:sp>
      <p:grpSp>
        <p:nvGrpSpPr>
          <p:cNvPr id="178" name="Google Shape;178;p8"/>
          <p:cNvGrpSpPr/>
          <p:nvPr/>
        </p:nvGrpSpPr>
        <p:grpSpPr>
          <a:xfrm>
            <a:off x="1445426" y="5832215"/>
            <a:ext cx="8307783" cy="1065906"/>
            <a:chOff x="0" y="0"/>
            <a:chExt cx="11077045" cy="1421208"/>
          </a:xfrm>
        </p:grpSpPr>
        <p:sp>
          <p:nvSpPr>
            <p:cNvPr id="179" name="Google Shape;179;p8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8"/>
          <p:cNvSpPr txBox="1"/>
          <p:nvPr/>
        </p:nvSpPr>
        <p:spPr>
          <a:xfrm>
            <a:off x="1584958" y="6111641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Km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5824346" y="6112542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25.006</a:t>
            </a:r>
            <a:endParaRPr/>
          </a:p>
        </p:txBody>
      </p:sp>
      <p:grpSp>
        <p:nvGrpSpPr>
          <p:cNvPr id="183" name="Google Shape;183;p8"/>
          <p:cNvGrpSpPr/>
          <p:nvPr/>
        </p:nvGrpSpPr>
        <p:grpSpPr>
          <a:xfrm>
            <a:off x="1445426" y="7071254"/>
            <a:ext cx="8307783" cy="1065906"/>
            <a:chOff x="0" y="0"/>
            <a:chExt cx="11077045" cy="1421208"/>
          </a:xfrm>
        </p:grpSpPr>
        <p:sp>
          <p:nvSpPr>
            <p:cNvPr id="184" name="Google Shape;184;p8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8"/>
          <p:cNvSpPr txBox="1"/>
          <p:nvPr/>
        </p:nvSpPr>
        <p:spPr>
          <a:xfrm>
            <a:off x="1584958" y="7350679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Viaggio medio km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5824346" y="7351580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4,9</a:t>
            </a:r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1445426" y="8314836"/>
            <a:ext cx="8307783" cy="1065906"/>
            <a:chOff x="0" y="0"/>
            <a:chExt cx="11077045" cy="1421208"/>
          </a:xfrm>
        </p:grpSpPr>
        <p:sp>
          <p:nvSpPr>
            <p:cNvPr id="189" name="Google Shape;189;p8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8"/>
          <p:cNvSpPr txBox="1"/>
          <p:nvPr/>
        </p:nvSpPr>
        <p:spPr>
          <a:xfrm>
            <a:off x="1584958" y="8594262"/>
            <a:ext cx="3888581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Viaggio maggiore km</a:t>
            </a:r>
            <a:endParaRPr/>
          </a:p>
        </p:txBody>
      </p:sp>
      <p:sp>
        <p:nvSpPr>
          <p:cNvPr id="192" name="Google Shape;192;p8"/>
          <p:cNvSpPr txBox="1"/>
          <p:nvPr/>
        </p:nvSpPr>
        <p:spPr>
          <a:xfrm>
            <a:off x="5824346" y="8595163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20,4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2429244" y="290195"/>
            <a:ext cx="7846603" cy="1180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 2022 - Giugno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4° report Bike to Work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CDD99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1445426" y="3357367"/>
            <a:ext cx="8307783" cy="1065906"/>
            <a:chOff x="0" y="0"/>
            <a:chExt cx="11077045" cy="1421208"/>
          </a:xfrm>
        </p:grpSpPr>
        <p:sp>
          <p:nvSpPr>
            <p:cNvPr id="199" name="Google Shape;199;p9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" name="Google Shape;201;p9"/>
          <p:cNvSpPr/>
          <p:nvPr/>
        </p:nvSpPr>
        <p:spPr>
          <a:xfrm>
            <a:off x="12956307" y="-413771"/>
            <a:ext cx="5331693" cy="11323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1445426" y="2307712"/>
            <a:ext cx="8307784" cy="582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Totale Luglio 2021 - Giugno 2022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12725742" y="-271421"/>
            <a:ext cx="230565" cy="10829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2020" r="27205" t="932"/>
          <a:stretch/>
        </p:blipFill>
        <p:spPr>
          <a:xfrm>
            <a:off x="12725742" y="0"/>
            <a:ext cx="5562258" cy="847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4">
            <a:alphaModFix/>
          </a:blip>
          <a:srcRect b="26995" l="0" r="0" t="54932"/>
          <a:stretch/>
        </p:blipFill>
        <p:spPr>
          <a:xfrm>
            <a:off x="12725742" y="8474485"/>
            <a:ext cx="5562258" cy="18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12375" y="205230"/>
            <a:ext cx="3286685" cy="314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45765" y="3354970"/>
            <a:ext cx="4249197" cy="511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7">
            <a:alphaModFix/>
          </a:blip>
          <a:srcRect b="1625" l="0" r="915" t="1625"/>
          <a:stretch/>
        </p:blipFill>
        <p:spPr>
          <a:xfrm>
            <a:off x="13148268" y="5657076"/>
            <a:ext cx="4947770" cy="462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2274847" cy="227484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 txBox="1"/>
          <p:nvPr/>
        </p:nvSpPr>
        <p:spPr>
          <a:xfrm>
            <a:off x="1584958" y="3636792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Utenti</a:t>
            </a:r>
            <a:endParaRPr/>
          </a:p>
        </p:txBody>
      </p:sp>
      <p:sp>
        <p:nvSpPr>
          <p:cNvPr id="211" name="Google Shape;211;p9"/>
          <p:cNvSpPr txBox="1"/>
          <p:nvPr/>
        </p:nvSpPr>
        <p:spPr>
          <a:xfrm>
            <a:off x="5824346" y="3637693"/>
            <a:ext cx="35601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2">
                <a:latin typeface="Arimo"/>
                <a:ea typeface="Arimo"/>
                <a:cs typeface="Arimo"/>
                <a:sym typeface="Arimo"/>
              </a:rPr>
              <a:t>174</a:t>
            </a:r>
            <a:endParaRPr/>
          </a:p>
        </p:txBody>
      </p:sp>
      <p:grpSp>
        <p:nvGrpSpPr>
          <p:cNvPr id="212" name="Google Shape;212;p9"/>
          <p:cNvGrpSpPr/>
          <p:nvPr/>
        </p:nvGrpSpPr>
        <p:grpSpPr>
          <a:xfrm>
            <a:off x="1445426" y="4584088"/>
            <a:ext cx="8307783" cy="1065906"/>
            <a:chOff x="0" y="0"/>
            <a:chExt cx="11077045" cy="1421208"/>
          </a:xfrm>
        </p:grpSpPr>
        <p:sp>
          <p:nvSpPr>
            <p:cNvPr id="213" name="Google Shape;213;p9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9"/>
          <p:cNvSpPr txBox="1"/>
          <p:nvPr/>
        </p:nvSpPr>
        <p:spPr>
          <a:xfrm>
            <a:off x="1584958" y="4863514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Viaggi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5824346" y="4864415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14.364</a:t>
            </a:r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>
            <a:off x="1445426" y="5832215"/>
            <a:ext cx="8307783" cy="1065906"/>
            <a:chOff x="0" y="0"/>
            <a:chExt cx="11077045" cy="1421208"/>
          </a:xfrm>
        </p:grpSpPr>
        <p:sp>
          <p:nvSpPr>
            <p:cNvPr id="218" name="Google Shape;218;p9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9"/>
          <p:cNvSpPr txBox="1"/>
          <p:nvPr/>
        </p:nvSpPr>
        <p:spPr>
          <a:xfrm>
            <a:off x="1584958" y="6111641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Km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5824346" y="6112542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74.030</a:t>
            </a:r>
            <a:endParaRPr/>
          </a:p>
        </p:txBody>
      </p:sp>
      <p:grpSp>
        <p:nvGrpSpPr>
          <p:cNvPr id="222" name="Google Shape;222;p9"/>
          <p:cNvGrpSpPr/>
          <p:nvPr/>
        </p:nvGrpSpPr>
        <p:grpSpPr>
          <a:xfrm>
            <a:off x="1445426" y="7071254"/>
            <a:ext cx="8307783" cy="1065906"/>
            <a:chOff x="0" y="0"/>
            <a:chExt cx="11077045" cy="1421208"/>
          </a:xfrm>
        </p:grpSpPr>
        <p:sp>
          <p:nvSpPr>
            <p:cNvPr id="223" name="Google Shape;223;p9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9"/>
          <p:cNvSpPr txBox="1"/>
          <p:nvPr/>
        </p:nvSpPr>
        <p:spPr>
          <a:xfrm>
            <a:off x="1584958" y="7350679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Viaggio medio km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5824346" y="7351580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5,2</a:t>
            </a:r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>
            <a:off x="1445426" y="8314836"/>
            <a:ext cx="8307783" cy="1065906"/>
            <a:chOff x="0" y="0"/>
            <a:chExt cx="11077045" cy="1421208"/>
          </a:xfrm>
        </p:grpSpPr>
        <p:sp>
          <p:nvSpPr>
            <p:cNvPr id="228" name="Google Shape;228;p9"/>
            <p:cNvSpPr/>
            <p:nvPr/>
          </p:nvSpPr>
          <p:spPr>
            <a:xfrm>
              <a:off x="0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605088" y="0"/>
              <a:ext cx="5471957" cy="142120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9"/>
          <p:cNvSpPr txBox="1"/>
          <p:nvPr/>
        </p:nvSpPr>
        <p:spPr>
          <a:xfrm>
            <a:off x="1584958" y="8594262"/>
            <a:ext cx="3888581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Viaggio maggiore km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5824346" y="8595163"/>
            <a:ext cx="3560037" cy="53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52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20,4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2429244" y="290195"/>
            <a:ext cx="78465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latin typeface="Poppins"/>
                <a:ea typeface="Poppins"/>
                <a:cs typeface="Poppins"/>
                <a:sym typeface="Poppins"/>
              </a:rPr>
              <a:t>Luglio 2021</a:t>
            </a: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Giugno 2022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4° report Bike to Work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